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5" r:id="rId4"/>
    <p:sldId id="267" r:id="rId5"/>
    <p:sldId id="258" r:id="rId6"/>
    <p:sldId id="266" r:id="rId7"/>
    <p:sldId id="268" r:id="rId8"/>
    <p:sldId id="259" r:id="rId9"/>
    <p:sldId id="260" r:id="rId10"/>
    <p:sldId id="261" r:id="rId11"/>
    <p:sldId id="273" r:id="rId12"/>
    <p:sldId id="263" r:id="rId13"/>
  </p:sldIdLst>
  <p:sldSz cx="18288000" cy="10287000"/>
  <p:notesSz cx="6858000" cy="9144000"/>
  <p:embeddedFontLst>
    <p:embeddedFont>
      <p:font typeface="Adobe Myungjo Std M" panose="02020600000000000000" pitchFamily="18" charset="-128"/>
      <p:regular r:id="rId15"/>
    </p:embeddedFont>
    <p:embeddedFont>
      <p:font typeface="Arimo" panose="020B0604020202020204" charset="0"/>
      <p:regular r:id="rId16"/>
    </p:embeddedFont>
    <p:embeddedFont>
      <p:font typeface="Sitka Banner Semibold" pitchFamily="2" charset="0"/>
      <p:bold r:id="rId17"/>
      <p:boldItalic r:id="rId18"/>
    </p:embeddedFont>
    <p:embeddedFont>
      <p:font typeface="Sitka Display" pitchFamily="2" charset="0"/>
      <p:regular r:id="rId19"/>
      <p:bold r:id="rId20"/>
      <p:italic r:id="rId21"/>
      <p:boldItalic r:id="rId22"/>
    </p:embeddedFont>
    <p:embeddedFont>
      <p:font typeface="Sitka Small Semibold" pitchFamily="2" charset="0"/>
      <p:bold r:id="rId23"/>
      <p:boldItalic r:id="rId24"/>
    </p:embeddedFont>
    <p:embeddedFont>
      <p:font typeface="Sitka Text Semibold" pitchFamily="2" charset="0"/>
      <p:bold r:id="rId25"/>
      <p:boldItalic r:id="rId26"/>
    </p:embeddedFont>
    <p:embeddedFont>
      <p:font typeface="Source Serif Pro" panose="02040603050405020204" pitchFamily="18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09" autoAdjust="0"/>
    <p:restoredTop sz="94622" autoAdjust="0"/>
  </p:normalViewPr>
  <p:slideViewPr>
    <p:cSldViewPr>
      <p:cViewPr varScale="1">
        <p:scale>
          <a:sx n="41" d="100"/>
          <a:sy n="41" d="100"/>
        </p:scale>
        <p:origin x="1052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94CE48-19CE-4B39-8957-C71EC952F3A9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5DB67F-B62A-43EC-9802-1BA7A3D49368}">
      <dgm:prSet phldrT="[Text]"/>
      <dgm:spPr/>
      <dgm:t>
        <a:bodyPr/>
        <a:lstStyle/>
        <a:p>
          <a:r>
            <a:rPr lang="en-US"/>
            <a:t>Generate Data</a:t>
          </a:r>
        </a:p>
      </dgm:t>
    </dgm:pt>
    <dgm:pt modelId="{7740159D-65FE-4F26-BF6C-58A5EB8CC2B3}" type="parTrans" cxnId="{FAEAFDD1-5F3F-46D7-A5CB-F927355780DB}">
      <dgm:prSet/>
      <dgm:spPr/>
      <dgm:t>
        <a:bodyPr/>
        <a:lstStyle/>
        <a:p>
          <a:endParaRPr lang="en-US"/>
        </a:p>
      </dgm:t>
    </dgm:pt>
    <dgm:pt modelId="{D40F1C6B-790C-453A-84A8-5463398095BF}" type="sibTrans" cxnId="{FAEAFDD1-5F3F-46D7-A5CB-F927355780DB}">
      <dgm:prSet/>
      <dgm:spPr/>
      <dgm:t>
        <a:bodyPr/>
        <a:lstStyle/>
        <a:p>
          <a:endParaRPr lang="en-US"/>
        </a:p>
      </dgm:t>
    </dgm:pt>
    <dgm:pt modelId="{3F08E644-25C6-4E54-A13A-D886097DB188}">
      <dgm:prSet phldrT="[Text]"/>
      <dgm:spPr/>
      <dgm:t>
        <a:bodyPr/>
        <a:lstStyle/>
        <a:p>
          <a:r>
            <a:rPr lang="en-US"/>
            <a:t>Randomly Generate Text Result</a:t>
          </a:r>
        </a:p>
      </dgm:t>
    </dgm:pt>
    <dgm:pt modelId="{70613015-D9B6-4ABF-994B-FE755942E015}" type="parTrans" cxnId="{997CA10C-A1D4-434F-9CFF-D8B12F087BB8}">
      <dgm:prSet/>
      <dgm:spPr/>
      <dgm:t>
        <a:bodyPr/>
        <a:lstStyle/>
        <a:p>
          <a:endParaRPr lang="en-US"/>
        </a:p>
      </dgm:t>
    </dgm:pt>
    <dgm:pt modelId="{F65CD718-A8C2-468A-8049-9CBC571D5C7D}" type="sibTrans" cxnId="{997CA10C-A1D4-434F-9CFF-D8B12F087BB8}">
      <dgm:prSet/>
      <dgm:spPr/>
      <dgm:t>
        <a:bodyPr/>
        <a:lstStyle/>
        <a:p>
          <a:endParaRPr lang="en-US"/>
        </a:p>
      </dgm:t>
    </dgm:pt>
    <dgm:pt modelId="{C566619A-3451-41F9-9D0F-8B20FA613CC0}">
      <dgm:prSet phldrT="[Text]"/>
      <dgm:spPr/>
      <dgm:t>
        <a:bodyPr/>
        <a:lstStyle/>
        <a:p>
          <a:r>
            <a:rPr lang="en-US"/>
            <a:t>Calculate Medication Count</a:t>
          </a:r>
        </a:p>
      </dgm:t>
    </dgm:pt>
    <dgm:pt modelId="{4CC13E32-26CE-4F66-B5BC-ECEC2274022E}" type="parTrans" cxnId="{E1F1FA7D-832C-48CF-9FAB-917264796AEA}">
      <dgm:prSet/>
      <dgm:spPr/>
      <dgm:t>
        <a:bodyPr/>
        <a:lstStyle/>
        <a:p>
          <a:endParaRPr lang="en-US"/>
        </a:p>
      </dgm:t>
    </dgm:pt>
    <dgm:pt modelId="{2ED025A4-A750-441B-B797-560E56C00809}" type="sibTrans" cxnId="{E1F1FA7D-832C-48CF-9FAB-917264796AEA}">
      <dgm:prSet/>
      <dgm:spPr/>
      <dgm:t>
        <a:bodyPr/>
        <a:lstStyle/>
        <a:p>
          <a:endParaRPr lang="en-US"/>
        </a:p>
      </dgm:t>
    </dgm:pt>
    <dgm:pt modelId="{9A37FD14-98B7-44EC-A2BC-8F15BBBF344C}">
      <dgm:prSet phldrT="[Text]"/>
      <dgm:spPr/>
      <dgm:t>
        <a:bodyPr/>
        <a:lstStyle/>
        <a:p>
          <a:r>
            <a:rPr lang="en-US"/>
            <a:t>Prepare Data For Model</a:t>
          </a:r>
        </a:p>
      </dgm:t>
    </dgm:pt>
    <dgm:pt modelId="{B3A790CF-011A-4AEE-A197-2BAC6C3DE5D9}" type="parTrans" cxnId="{C0A3C350-D93C-4588-9C8D-B82D1C8FDD9C}">
      <dgm:prSet/>
      <dgm:spPr/>
      <dgm:t>
        <a:bodyPr/>
        <a:lstStyle/>
        <a:p>
          <a:endParaRPr lang="en-US"/>
        </a:p>
      </dgm:t>
    </dgm:pt>
    <dgm:pt modelId="{93057F50-526E-440D-BA74-058FFA30DF7B}" type="sibTrans" cxnId="{C0A3C350-D93C-4588-9C8D-B82D1C8FDD9C}">
      <dgm:prSet/>
      <dgm:spPr/>
      <dgm:t>
        <a:bodyPr/>
        <a:lstStyle/>
        <a:p>
          <a:endParaRPr lang="en-US"/>
        </a:p>
      </dgm:t>
    </dgm:pt>
    <dgm:pt modelId="{4F2FFDE1-ABA2-4CC6-BA92-39479CB60BF4}">
      <dgm:prSet phldrT="[Text]"/>
      <dgm:spPr/>
      <dgm:t>
        <a:bodyPr/>
        <a:lstStyle/>
        <a:p>
          <a:r>
            <a:rPr lang="en-US" dirty="0"/>
            <a:t>Train Decision Tree Model</a:t>
          </a:r>
        </a:p>
      </dgm:t>
    </dgm:pt>
    <dgm:pt modelId="{38B68251-66CB-4DB7-A7E4-C81A0B57FFB6}" type="parTrans" cxnId="{2BCF5357-B368-4247-920B-2E26F10D0623}">
      <dgm:prSet/>
      <dgm:spPr/>
      <dgm:t>
        <a:bodyPr/>
        <a:lstStyle/>
        <a:p>
          <a:endParaRPr lang="en-US"/>
        </a:p>
      </dgm:t>
    </dgm:pt>
    <dgm:pt modelId="{BB6AB66B-FD64-434D-A79E-FF85870ACDE4}" type="sibTrans" cxnId="{2BCF5357-B368-4247-920B-2E26F10D0623}">
      <dgm:prSet/>
      <dgm:spPr/>
      <dgm:t>
        <a:bodyPr/>
        <a:lstStyle/>
        <a:p>
          <a:endParaRPr lang="en-US"/>
        </a:p>
      </dgm:t>
    </dgm:pt>
    <dgm:pt modelId="{C7B90D8D-48EC-4385-BC37-48D0F30573F4}">
      <dgm:prSet phldrT="[Text]"/>
      <dgm:spPr/>
      <dgm:t>
        <a:bodyPr/>
        <a:lstStyle/>
        <a:p>
          <a:r>
            <a:rPr lang="en-US"/>
            <a:t>Visualize Decision Tree</a:t>
          </a:r>
        </a:p>
      </dgm:t>
    </dgm:pt>
    <dgm:pt modelId="{AC529031-0A03-4B03-A829-370F43F9D3B4}" type="parTrans" cxnId="{240CCE79-1E86-44FE-A1B0-263C6A0A4094}">
      <dgm:prSet/>
      <dgm:spPr/>
      <dgm:t>
        <a:bodyPr/>
        <a:lstStyle/>
        <a:p>
          <a:endParaRPr lang="en-US"/>
        </a:p>
      </dgm:t>
    </dgm:pt>
    <dgm:pt modelId="{E9C9F798-EFDF-4CC9-8CBE-50E86D2EF2B1}" type="sibTrans" cxnId="{240CCE79-1E86-44FE-A1B0-263C6A0A4094}">
      <dgm:prSet/>
      <dgm:spPr/>
      <dgm:t>
        <a:bodyPr/>
        <a:lstStyle/>
        <a:p>
          <a:endParaRPr lang="en-US"/>
        </a:p>
      </dgm:t>
    </dgm:pt>
    <dgm:pt modelId="{6DC5A47E-2060-49BF-A161-41835B77F488}">
      <dgm:prSet phldrT="[Text]"/>
      <dgm:spPr/>
      <dgm:t>
        <a:bodyPr/>
        <a:lstStyle/>
        <a:p>
          <a:r>
            <a:rPr lang="en-US"/>
            <a:t>End Decision Tree Ready for Prediction</a:t>
          </a:r>
        </a:p>
      </dgm:t>
    </dgm:pt>
    <dgm:pt modelId="{76A845F9-6B4E-4D2F-BE3B-110D5ED2E2CA}" type="parTrans" cxnId="{C258AEE0-854C-445D-A580-7F7CF68F86A0}">
      <dgm:prSet/>
      <dgm:spPr/>
      <dgm:t>
        <a:bodyPr/>
        <a:lstStyle/>
        <a:p>
          <a:endParaRPr lang="en-US"/>
        </a:p>
      </dgm:t>
    </dgm:pt>
    <dgm:pt modelId="{C430312D-A030-4305-8E31-D412185B7529}" type="sibTrans" cxnId="{C258AEE0-854C-445D-A580-7F7CF68F86A0}">
      <dgm:prSet/>
      <dgm:spPr/>
      <dgm:t>
        <a:bodyPr/>
        <a:lstStyle/>
        <a:p>
          <a:endParaRPr lang="en-US"/>
        </a:p>
      </dgm:t>
    </dgm:pt>
    <dgm:pt modelId="{AB417ED6-8031-4899-B009-E1EC3CB79E91}" type="pres">
      <dgm:prSet presAssocID="{E194CE48-19CE-4B39-8957-C71EC952F3A9}" presName="linearFlow" presStyleCnt="0">
        <dgm:presLayoutVars>
          <dgm:resizeHandles val="exact"/>
        </dgm:presLayoutVars>
      </dgm:prSet>
      <dgm:spPr/>
    </dgm:pt>
    <dgm:pt modelId="{814E0F74-187F-4BA5-B0B1-CC45DE671B79}" type="pres">
      <dgm:prSet presAssocID="{645DB67F-B62A-43EC-9802-1BA7A3D49368}" presName="node" presStyleLbl="node1" presStyleIdx="0" presStyleCnt="7">
        <dgm:presLayoutVars>
          <dgm:bulletEnabled val="1"/>
        </dgm:presLayoutVars>
      </dgm:prSet>
      <dgm:spPr/>
    </dgm:pt>
    <dgm:pt modelId="{52883B57-A662-4051-AA34-CE2B5754E70B}" type="pres">
      <dgm:prSet presAssocID="{D40F1C6B-790C-453A-84A8-5463398095BF}" presName="sibTrans" presStyleLbl="sibTrans2D1" presStyleIdx="0" presStyleCnt="6"/>
      <dgm:spPr/>
    </dgm:pt>
    <dgm:pt modelId="{45C339BD-0EDE-4608-80D0-F86D815EFF5B}" type="pres">
      <dgm:prSet presAssocID="{D40F1C6B-790C-453A-84A8-5463398095BF}" presName="connectorText" presStyleLbl="sibTrans2D1" presStyleIdx="0" presStyleCnt="6"/>
      <dgm:spPr/>
    </dgm:pt>
    <dgm:pt modelId="{1213E6A1-8410-41DB-B94C-0A01495E8C36}" type="pres">
      <dgm:prSet presAssocID="{3F08E644-25C6-4E54-A13A-D886097DB188}" presName="node" presStyleLbl="node1" presStyleIdx="1" presStyleCnt="7">
        <dgm:presLayoutVars>
          <dgm:bulletEnabled val="1"/>
        </dgm:presLayoutVars>
      </dgm:prSet>
      <dgm:spPr/>
    </dgm:pt>
    <dgm:pt modelId="{DFFD4612-D589-40D6-BAFE-234380293698}" type="pres">
      <dgm:prSet presAssocID="{F65CD718-A8C2-468A-8049-9CBC571D5C7D}" presName="sibTrans" presStyleLbl="sibTrans2D1" presStyleIdx="1" presStyleCnt="6"/>
      <dgm:spPr/>
    </dgm:pt>
    <dgm:pt modelId="{9CB62295-8888-419E-84C3-394D4D29E9A9}" type="pres">
      <dgm:prSet presAssocID="{F65CD718-A8C2-468A-8049-9CBC571D5C7D}" presName="connectorText" presStyleLbl="sibTrans2D1" presStyleIdx="1" presStyleCnt="6"/>
      <dgm:spPr/>
    </dgm:pt>
    <dgm:pt modelId="{BB773097-9878-4B89-968D-861FA4C84E3B}" type="pres">
      <dgm:prSet presAssocID="{C566619A-3451-41F9-9D0F-8B20FA613CC0}" presName="node" presStyleLbl="node1" presStyleIdx="2" presStyleCnt="7">
        <dgm:presLayoutVars>
          <dgm:bulletEnabled val="1"/>
        </dgm:presLayoutVars>
      </dgm:prSet>
      <dgm:spPr/>
    </dgm:pt>
    <dgm:pt modelId="{A96C07F3-8057-4414-979D-91CEA63E02D3}" type="pres">
      <dgm:prSet presAssocID="{2ED025A4-A750-441B-B797-560E56C00809}" presName="sibTrans" presStyleLbl="sibTrans2D1" presStyleIdx="2" presStyleCnt="6"/>
      <dgm:spPr/>
    </dgm:pt>
    <dgm:pt modelId="{EAE47E4F-79B9-4DE6-B822-87A3D311337A}" type="pres">
      <dgm:prSet presAssocID="{2ED025A4-A750-441B-B797-560E56C00809}" presName="connectorText" presStyleLbl="sibTrans2D1" presStyleIdx="2" presStyleCnt="6"/>
      <dgm:spPr/>
    </dgm:pt>
    <dgm:pt modelId="{65438AE7-8D57-4FD3-8829-4E3E5F072A54}" type="pres">
      <dgm:prSet presAssocID="{9A37FD14-98B7-44EC-A2BC-8F15BBBF344C}" presName="node" presStyleLbl="node1" presStyleIdx="3" presStyleCnt="7">
        <dgm:presLayoutVars>
          <dgm:bulletEnabled val="1"/>
        </dgm:presLayoutVars>
      </dgm:prSet>
      <dgm:spPr/>
    </dgm:pt>
    <dgm:pt modelId="{8EEB2944-2B46-431F-9751-F683093CCD57}" type="pres">
      <dgm:prSet presAssocID="{93057F50-526E-440D-BA74-058FFA30DF7B}" presName="sibTrans" presStyleLbl="sibTrans2D1" presStyleIdx="3" presStyleCnt="6"/>
      <dgm:spPr/>
    </dgm:pt>
    <dgm:pt modelId="{6C4E4F80-68F7-4DBB-9DDB-2A85CFC9F8B5}" type="pres">
      <dgm:prSet presAssocID="{93057F50-526E-440D-BA74-058FFA30DF7B}" presName="connectorText" presStyleLbl="sibTrans2D1" presStyleIdx="3" presStyleCnt="6"/>
      <dgm:spPr/>
    </dgm:pt>
    <dgm:pt modelId="{D9FBABD8-A813-4549-BECD-F6A30FBE5327}" type="pres">
      <dgm:prSet presAssocID="{4F2FFDE1-ABA2-4CC6-BA92-39479CB60BF4}" presName="node" presStyleLbl="node1" presStyleIdx="4" presStyleCnt="7">
        <dgm:presLayoutVars>
          <dgm:bulletEnabled val="1"/>
        </dgm:presLayoutVars>
      </dgm:prSet>
      <dgm:spPr/>
    </dgm:pt>
    <dgm:pt modelId="{AE10DF33-D589-4C14-8021-5129FFA124D1}" type="pres">
      <dgm:prSet presAssocID="{BB6AB66B-FD64-434D-A79E-FF85870ACDE4}" presName="sibTrans" presStyleLbl="sibTrans2D1" presStyleIdx="4" presStyleCnt="6"/>
      <dgm:spPr/>
    </dgm:pt>
    <dgm:pt modelId="{72074CA8-4C77-4158-B2A0-DBD416F57A02}" type="pres">
      <dgm:prSet presAssocID="{BB6AB66B-FD64-434D-A79E-FF85870ACDE4}" presName="connectorText" presStyleLbl="sibTrans2D1" presStyleIdx="4" presStyleCnt="6"/>
      <dgm:spPr/>
    </dgm:pt>
    <dgm:pt modelId="{C9F26736-2B84-4B40-A50F-976DFDBAC726}" type="pres">
      <dgm:prSet presAssocID="{C7B90D8D-48EC-4385-BC37-48D0F30573F4}" presName="node" presStyleLbl="node1" presStyleIdx="5" presStyleCnt="7">
        <dgm:presLayoutVars>
          <dgm:bulletEnabled val="1"/>
        </dgm:presLayoutVars>
      </dgm:prSet>
      <dgm:spPr/>
    </dgm:pt>
    <dgm:pt modelId="{48297200-DA61-476B-A1B7-7080CDD1D4EA}" type="pres">
      <dgm:prSet presAssocID="{E9C9F798-EFDF-4CC9-8CBE-50E86D2EF2B1}" presName="sibTrans" presStyleLbl="sibTrans2D1" presStyleIdx="5" presStyleCnt="6"/>
      <dgm:spPr/>
    </dgm:pt>
    <dgm:pt modelId="{DB44E648-79C3-4F63-B0FE-F64133712915}" type="pres">
      <dgm:prSet presAssocID="{E9C9F798-EFDF-4CC9-8CBE-50E86D2EF2B1}" presName="connectorText" presStyleLbl="sibTrans2D1" presStyleIdx="5" presStyleCnt="6"/>
      <dgm:spPr/>
    </dgm:pt>
    <dgm:pt modelId="{AB147F8A-FA82-405F-A2D0-FDCB9379DE97}" type="pres">
      <dgm:prSet presAssocID="{6DC5A47E-2060-49BF-A161-41835B77F488}" presName="node" presStyleLbl="node1" presStyleIdx="6" presStyleCnt="7">
        <dgm:presLayoutVars>
          <dgm:bulletEnabled val="1"/>
        </dgm:presLayoutVars>
      </dgm:prSet>
      <dgm:spPr/>
    </dgm:pt>
  </dgm:ptLst>
  <dgm:cxnLst>
    <dgm:cxn modelId="{47517001-D2C8-4B84-86B9-AE5EEE2AAEA9}" type="presOf" srcId="{C566619A-3451-41F9-9D0F-8B20FA613CC0}" destId="{BB773097-9878-4B89-968D-861FA4C84E3B}" srcOrd="0" destOrd="0" presId="urn:microsoft.com/office/officeart/2005/8/layout/process2"/>
    <dgm:cxn modelId="{997CA10C-A1D4-434F-9CFF-D8B12F087BB8}" srcId="{E194CE48-19CE-4B39-8957-C71EC952F3A9}" destId="{3F08E644-25C6-4E54-A13A-D886097DB188}" srcOrd="1" destOrd="0" parTransId="{70613015-D9B6-4ABF-994B-FE755942E015}" sibTransId="{F65CD718-A8C2-468A-8049-9CBC571D5C7D}"/>
    <dgm:cxn modelId="{0BA0EB0E-883F-4E94-93CE-F476BE55B95B}" type="presOf" srcId="{645DB67F-B62A-43EC-9802-1BA7A3D49368}" destId="{814E0F74-187F-4BA5-B0B1-CC45DE671B79}" srcOrd="0" destOrd="0" presId="urn:microsoft.com/office/officeart/2005/8/layout/process2"/>
    <dgm:cxn modelId="{5E0FF210-B763-453E-9E97-0402D8F5D65B}" type="presOf" srcId="{9A37FD14-98B7-44EC-A2BC-8F15BBBF344C}" destId="{65438AE7-8D57-4FD3-8829-4E3E5F072A54}" srcOrd="0" destOrd="0" presId="urn:microsoft.com/office/officeart/2005/8/layout/process2"/>
    <dgm:cxn modelId="{73E44A16-A3A3-447D-8AD2-F0F5C6A2F063}" type="presOf" srcId="{D40F1C6B-790C-453A-84A8-5463398095BF}" destId="{45C339BD-0EDE-4608-80D0-F86D815EFF5B}" srcOrd="1" destOrd="0" presId="urn:microsoft.com/office/officeart/2005/8/layout/process2"/>
    <dgm:cxn modelId="{ED2BDE40-C6CC-47BB-A7CB-91962ABF38F1}" type="presOf" srcId="{2ED025A4-A750-441B-B797-560E56C00809}" destId="{A96C07F3-8057-4414-979D-91CEA63E02D3}" srcOrd="0" destOrd="0" presId="urn:microsoft.com/office/officeart/2005/8/layout/process2"/>
    <dgm:cxn modelId="{CD5B7542-7BC8-453B-AC60-06FADEC89BB2}" type="presOf" srcId="{93057F50-526E-440D-BA74-058FFA30DF7B}" destId="{8EEB2944-2B46-431F-9751-F683093CCD57}" srcOrd="0" destOrd="0" presId="urn:microsoft.com/office/officeart/2005/8/layout/process2"/>
    <dgm:cxn modelId="{F7619745-6BDC-4F1C-88C6-AE9D98B0824E}" type="presOf" srcId="{BB6AB66B-FD64-434D-A79E-FF85870ACDE4}" destId="{72074CA8-4C77-4158-B2A0-DBD416F57A02}" srcOrd="1" destOrd="0" presId="urn:microsoft.com/office/officeart/2005/8/layout/process2"/>
    <dgm:cxn modelId="{A199084A-23B3-4537-B695-B2F62B6D20E9}" type="presOf" srcId="{4F2FFDE1-ABA2-4CC6-BA92-39479CB60BF4}" destId="{D9FBABD8-A813-4549-BECD-F6A30FBE5327}" srcOrd="0" destOrd="0" presId="urn:microsoft.com/office/officeart/2005/8/layout/process2"/>
    <dgm:cxn modelId="{C0A3C350-D93C-4588-9C8D-B82D1C8FDD9C}" srcId="{E194CE48-19CE-4B39-8957-C71EC952F3A9}" destId="{9A37FD14-98B7-44EC-A2BC-8F15BBBF344C}" srcOrd="3" destOrd="0" parTransId="{B3A790CF-011A-4AEE-A197-2BAC6C3DE5D9}" sibTransId="{93057F50-526E-440D-BA74-058FFA30DF7B}"/>
    <dgm:cxn modelId="{C3EF0A54-9F62-4650-AAEA-316A39CDAA0D}" type="presOf" srcId="{E194CE48-19CE-4B39-8957-C71EC952F3A9}" destId="{AB417ED6-8031-4899-B009-E1EC3CB79E91}" srcOrd="0" destOrd="0" presId="urn:microsoft.com/office/officeart/2005/8/layout/process2"/>
    <dgm:cxn modelId="{C8A4C275-F534-49B1-92DB-7308128AE9E1}" type="presOf" srcId="{F65CD718-A8C2-468A-8049-9CBC571D5C7D}" destId="{9CB62295-8888-419E-84C3-394D4D29E9A9}" srcOrd="1" destOrd="0" presId="urn:microsoft.com/office/officeart/2005/8/layout/process2"/>
    <dgm:cxn modelId="{FCAB2276-6C2D-4F8C-BE01-DA3D0A80BAF3}" type="presOf" srcId="{6DC5A47E-2060-49BF-A161-41835B77F488}" destId="{AB147F8A-FA82-405F-A2D0-FDCB9379DE97}" srcOrd="0" destOrd="0" presId="urn:microsoft.com/office/officeart/2005/8/layout/process2"/>
    <dgm:cxn modelId="{2BCF5357-B368-4247-920B-2E26F10D0623}" srcId="{E194CE48-19CE-4B39-8957-C71EC952F3A9}" destId="{4F2FFDE1-ABA2-4CC6-BA92-39479CB60BF4}" srcOrd="4" destOrd="0" parTransId="{38B68251-66CB-4DB7-A7E4-C81A0B57FFB6}" sibTransId="{BB6AB66B-FD64-434D-A79E-FF85870ACDE4}"/>
    <dgm:cxn modelId="{240CCE79-1E86-44FE-A1B0-263C6A0A4094}" srcId="{E194CE48-19CE-4B39-8957-C71EC952F3A9}" destId="{C7B90D8D-48EC-4385-BC37-48D0F30573F4}" srcOrd="5" destOrd="0" parTransId="{AC529031-0A03-4B03-A829-370F43F9D3B4}" sibTransId="{E9C9F798-EFDF-4CC9-8CBE-50E86D2EF2B1}"/>
    <dgm:cxn modelId="{1F6BA97C-7439-4647-A93C-08C3026C42D5}" type="presOf" srcId="{3F08E644-25C6-4E54-A13A-D886097DB188}" destId="{1213E6A1-8410-41DB-B94C-0A01495E8C36}" srcOrd="0" destOrd="0" presId="urn:microsoft.com/office/officeart/2005/8/layout/process2"/>
    <dgm:cxn modelId="{E1F1FA7D-832C-48CF-9FAB-917264796AEA}" srcId="{E194CE48-19CE-4B39-8957-C71EC952F3A9}" destId="{C566619A-3451-41F9-9D0F-8B20FA613CC0}" srcOrd="2" destOrd="0" parTransId="{4CC13E32-26CE-4F66-B5BC-ECEC2274022E}" sibTransId="{2ED025A4-A750-441B-B797-560E56C00809}"/>
    <dgm:cxn modelId="{1B0C6D7F-6374-40FF-9A75-06BD1CA66E0B}" type="presOf" srcId="{93057F50-526E-440D-BA74-058FFA30DF7B}" destId="{6C4E4F80-68F7-4DBB-9DDB-2A85CFC9F8B5}" srcOrd="1" destOrd="0" presId="urn:microsoft.com/office/officeart/2005/8/layout/process2"/>
    <dgm:cxn modelId="{B6A95485-B19D-47BC-9052-23FC988B4AD1}" type="presOf" srcId="{2ED025A4-A750-441B-B797-560E56C00809}" destId="{EAE47E4F-79B9-4DE6-B822-87A3D311337A}" srcOrd="1" destOrd="0" presId="urn:microsoft.com/office/officeart/2005/8/layout/process2"/>
    <dgm:cxn modelId="{F4FFCF88-EC5F-4A7C-A054-A067995F7DFB}" type="presOf" srcId="{C7B90D8D-48EC-4385-BC37-48D0F30573F4}" destId="{C9F26736-2B84-4B40-A50F-976DFDBAC726}" srcOrd="0" destOrd="0" presId="urn:microsoft.com/office/officeart/2005/8/layout/process2"/>
    <dgm:cxn modelId="{6347D5B0-DC44-477B-A46F-257C790AEACC}" type="presOf" srcId="{BB6AB66B-FD64-434D-A79E-FF85870ACDE4}" destId="{AE10DF33-D589-4C14-8021-5129FFA124D1}" srcOrd="0" destOrd="0" presId="urn:microsoft.com/office/officeart/2005/8/layout/process2"/>
    <dgm:cxn modelId="{DAAF27BB-510E-4CED-A392-D56775611693}" type="presOf" srcId="{E9C9F798-EFDF-4CC9-8CBE-50E86D2EF2B1}" destId="{48297200-DA61-476B-A1B7-7080CDD1D4EA}" srcOrd="0" destOrd="0" presId="urn:microsoft.com/office/officeart/2005/8/layout/process2"/>
    <dgm:cxn modelId="{4AD154C4-C14C-4672-9842-2C0B35579FD7}" type="presOf" srcId="{E9C9F798-EFDF-4CC9-8CBE-50E86D2EF2B1}" destId="{DB44E648-79C3-4F63-B0FE-F64133712915}" srcOrd="1" destOrd="0" presId="urn:microsoft.com/office/officeart/2005/8/layout/process2"/>
    <dgm:cxn modelId="{FAEAFDD1-5F3F-46D7-A5CB-F927355780DB}" srcId="{E194CE48-19CE-4B39-8957-C71EC952F3A9}" destId="{645DB67F-B62A-43EC-9802-1BA7A3D49368}" srcOrd="0" destOrd="0" parTransId="{7740159D-65FE-4F26-BF6C-58A5EB8CC2B3}" sibTransId="{D40F1C6B-790C-453A-84A8-5463398095BF}"/>
    <dgm:cxn modelId="{042AA5DE-CF28-4CE8-8597-92FC3B886530}" type="presOf" srcId="{D40F1C6B-790C-453A-84A8-5463398095BF}" destId="{52883B57-A662-4051-AA34-CE2B5754E70B}" srcOrd="0" destOrd="0" presId="urn:microsoft.com/office/officeart/2005/8/layout/process2"/>
    <dgm:cxn modelId="{C258AEE0-854C-445D-A580-7F7CF68F86A0}" srcId="{E194CE48-19CE-4B39-8957-C71EC952F3A9}" destId="{6DC5A47E-2060-49BF-A161-41835B77F488}" srcOrd="6" destOrd="0" parTransId="{76A845F9-6B4E-4D2F-BE3B-110D5ED2E2CA}" sibTransId="{C430312D-A030-4305-8E31-D412185B7529}"/>
    <dgm:cxn modelId="{5EE5E9ED-9F31-40E0-8EAA-8F8B07BE9B08}" type="presOf" srcId="{F65CD718-A8C2-468A-8049-9CBC571D5C7D}" destId="{DFFD4612-D589-40D6-BAFE-234380293698}" srcOrd="0" destOrd="0" presId="urn:microsoft.com/office/officeart/2005/8/layout/process2"/>
    <dgm:cxn modelId="{9A551748-3F57-42FD-8E15-34B5E51E7E25}" type="presParOf" srcId="{AB417ED6-8031-4899-B009-E1EC3CB79E91}" destId="{814E0F74-187F-4BA5-B0B1-CC45DE671B79}" srcOrd="0" destOrd="0" presId="urn:microsoft.com/office/officeart/2005/8/layout/process2"/>
    <dgm:cxn modelId="{5A60F46B-BD5F-4A3C-8871-84B5150B2562}" type="presParOf" srcId="{AB417ED6-8031-4899-B009-E1EC3CB79E91}" destId="{52883B57-A662-4051-AA34-CE2B5754E70B}" srcOrd="1" destOrd="0" presId="urn:microsoft.com/office/officeart/2005/8/layout/process2"/>
    <dgm:cxn modelId="{D2672EB6-59AB-4D34-BB56-02A044F94992}" type="presParOf" srcId="{52883B57-A662-4051-AA34-CE2B5754E70B}" destId="{45C339BD-0EDE-4608-80D0-F86D815EFF5B}" srcOrd="0" destOrd="0" presId="urn:microsoft.com/office/officeart/2005/8/layout/process2"/>
    <dgm:cxn modelId="{4AA2E06F-3808-455B-ACA2-4379A21F16A2}" type="presParOf" srcId="{AB417ED6-8031-4899-B009-E1EC3CB79E91}" destId="{1213E6A1-8410-41DB-B94C-0A01495E8C36}" srcOrd="2" destOrd="0" presId="urn:microsoft.com/office/officeart/2005/8/layout/process2"/>
    <dgm:cxn modelId="{1B077EC9-EDFE-4D92-A9D5-6A27E2D2AC7B}" type="presParOf" srcId="{AB417ED6-8031-4899-B009-E1EC3CB79E91}" destId="{DFFD4612-D589-40D6-BAFE-234380293698}" srcOrd="3" destOrd="0" presId="urn:microsoft.com/office/officeart/2005/8/layout/process2"/>
    <dgm:cxn modelId="{5FB56E5A-1F25-4B66-BFBD-EC288C226E48}" type="presParOf" srcId="{DFFD4612-D589-40D6-BAFE-234380293698}" destId="{9CB62295-8888-419E-84C3-394D4D29E9A9}" srcOrd="0" destOrd="0" presId="urn:microsoft.com/office/officeart/2005/8/layout/process2"/>
    <dgm:cxn modelId="{E65A8C8A-03E0-43D4-85EA-135B9C17EC81}" type="presParOf" srcId="{AB417ED6-8031-4899-B009-E1EC3CB79E91}" destId="{BB773097-9878-4B89-968D-861FA4C84E3B}" srcOrd="4" destOrd="0" presId="urn:microsoft.com/office/officeart/2005/8/layout/process2"/>
    <dgm:cxn modelId="{3117E0D5-BC09-4E2B-9C00-8FF8F081DBD1}" type="presParOf" srcId="{AB417ED6-8031-4899-B009-E1EC3CB79E91}" destId="{A96C07F3-8057-4414-979D-91CEA63E02D3}" srcOrd="5" destOrd="0" presId="urn:microsoft.com/office/officeart/2005/8/layout/process2"/>
    <dgm:cxn modelId="{B078C894-E169-4167-A6BA-B25D46F1C669}" type="presParOf" srcId="{A96C07F3-8057-4414-979D-91CEA63E02D3}" destId="{EAE47E4F-79B9-4DE6-B822-87A3D311337A}" srcOrd="0" destOrd="0" presId="urn:microsoft.com/office/officeart/2005/8/layout/process2"/>
    <dgm:cxn modelId="{D7521279-1CE9-4F43-B45C-74A229F43D79}" type="presParOf" srcId="{AB417ED6-8031-4899-B009-E1EC3CB79E91}" destId="{65438AE7-8D57-4FD3-8829-4E3E5F072A54}" srcOrd="6" destOrd="0" presId="urn:microsoft.com/office/officeart/2005/8/layout/process2"/>
    <dgm:cxn modelId="{9DEF97EC-CA8B-466A-8536-9DEEA77EFF7C}" type="presParOf" srcId="{AB417ED6-8031-4899-B009-E1EC3CB79E91}" destId="{8EEB2944-2B46-431F-9751-F683093CCD57}" srcOrd="7" destOrd="0" presId="urn:microsoft.com/office/officeart/2005/8/layout/process2"/>
    <dgm:cxn modelId="{E65509C0-EE3E-432F-A509-AAD33893B005}" type="presParOf" srcId="{8EEB2944-2B46-431F-9751-F683093CCD57}" destId="{6C4E4F80-68F7-4DBB-9DDB-2A85CFC9F8B5}" srcOrd="0" destOrd="0" presId="urn:microsoft.com/office/officeart/2005/8/layout/process2"/>
    <dgm:cxn modelId="{F1EFA92F-CA50-4735-A94C-4F6CE5D83B97}" type="presParOf" srcId="{AB417ED6-8031-4899-B009-E1EC3CB79E91}" destId="{D9FBABD8-A813-4549-BECD-F6A30FBE5327}" srcOrd="8" destOrd="0" presId="urn:microsoft.com/office/officeart/2005/8/layout/process2"/>
    <dgm:cxn modelId="{6018DCEB-A119-458B-A291-53591C16DBE0}" type="presParOf" srcId="{AB417ED6-8031-4899-B009-E1EC3CB79E91}" destId="{AE10DF33-D589-4C14-8021-5129FFA124D1}" srcOrd="9" destOrd="0" presId="urn:microsoft.com/office/officeart/2005/8/layout/process2"/>
    <dgm:cxn modelId="{F5D82130-CC80-40D8-A93A-7B35CD01BC4E}" type="presParOf" srcId="{AE10DF33-D589-4C14-8021-5129FFA124D1}" destId="{72074CA8-4C77-4158-B2A0-DBD416F57A02}" srcOrd="0" destOrd="0" presId="urn:microsoft.com/office/officeart/2005/8/layout/process2"/>
    <dgm:cxn modelId="{B756E9ED-E91F-435B-915B-E908B8BF9442}" type="presParOf" srcId="{AB417ED6-8031-4899-B009-E1EC3CB79E91}" destId="{C9F26736-2B84-4B40-A50F-976DFDBAC726}" srcOrd="10" destOrd="0" presId="urn:microsoft.com/office/officeart/2005/8/layout/process2"/>
    <dgm:cxn modelId="{8E98257E-C411-4EEE-81B5-1B8D9FAB478D}" type="presParOf" srcId="{AB417ED6-8031-4899-B009-E1EC3CB79E91}" destId="{48297200-DA61-476B-A1B7-7080CDD1D4EA}" srcOrd="11" destOrd="0" presId="urn:microsoft.com/office/officeart/2005/8/layout/process2"/>
    <dgm:cxn modelId="{A16CCF7D-96B5-4074-8E66-D3CB5DC3D226}" type="presParOf" srcId="{48297200-DA61-476B-A1B7-7080CDD1D4EA}" destId="{DB44E648-79C3-4F63-B0FE-F64133712915}" srcOrd="0" destOrd="0" presId="urn:microsoft.com/office/officeart/2005/8/layout/process2"/>
    <dgm:cxn modelId="{25EA7A91-9713-436F-8C9B-9087ABBCAF1B}" type="presParOf" srcId="{AB417ED6-8031-4899-B009-E1EC3CB79E91}" destId="{AB147F8A-FA82-405F-A2D0-FDCB9379DE97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4E0F74-187F-4BA5-B0B1-CC45DE671B79}">
      <dsp:nvSpPr>
        <dsp:cNvPr id="0" name=""/>
        <dsp:cNvSpPr/>
      </dsp:nvSpPr>
      <dsp:spPr>
        <a:xfrm>
          <a:off x="760179" y="559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Generate Data</a:t>
          </a:r>
        </a:p>
      </dsp:txBody>
      <dsp:txXfrm>
        <a:off x="773601" y="13981"/>
        <a:ext cx="1348396" cy="431420"/>
      </dsp:txXfrm>
    </dsp:sp>
    <dsp:sp modelId="{52883B57-A662-4051-AA34-CE2B5754E70B}">
      <dsp:nvSpPr>
        <dsp:cNvPr id="0" name=""/>
        <dsp:cNvSpPr/>
      </dsp:nvSpPr>
      <dsp:spPr>
        <a:xfrm rot="5400000">
          <a:off x="1361875" y="470280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487465"/>
        <a:ext cx="123730" cy="120294"/>
      </dsp:txXfrm>
    </dsp:sp>
    <dsp:sp modelId="{1213E6A1-8410-41DB-B94C-0A01495E8C36}">
      <dsp:nvSpPr>
        <dsp:cNvPr id="0" name=""/>
        <dsp:cNvSpPr/>
      </dsp:nvSpPr>
      <dsp:spPr>
        <a:xfrm>
          <a:off x="760179" y="687956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Randomly Generate Text Result</a:t>
          </a:r>
        </a:p>
      </dsp:txBody>
      <dsp:txXfrm>
        <a:off x="773601" y="701378"/>
        <a:ext cx="1348396" cy="431420"/>
      </dsp:txXfrm>
    </dsp:sp>
    <dsp:sp modelId="{DFFD4612-D589-40D6-BAFE-234380293698}">
      <dsp:nvSpPr>
        <dsp:cNvPr id="0" name=""/>
        <dsp:cNvSpPr/>
      </dsp:nvSpPr>
      <dsp:spPr>
        <a:xfrm rot="5400000">
          <a:off x="1361875" y="1157677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1174862"/>
        <a:ext cx="123730" cy="120294"/>
      </dsp:txXfrm>
    </dsp:sp>
    <dsp:sp modelId="{BB773097-9878-4B89-968D-861FA4C84E3B}">
      <dsp:nvSpPr>
        <dsp:cNvPr id="0" name=""/>
        <dsp:cNvSpPr/>
      </dsp:nvSpPr>
      <dsp:spPr>
        <a:xfrm>
          <a:off x="760179" y="1375352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Calculate Medication Count</a:t>
          </a:r>
        </a:p>
      </dsp:txBody>
      <dsp:txXfrm>
        <a:off x="773601" y="1388774"/>
        <a:ext cx="1348396" cy="431420"/>
      </dsp:txXfrm>
    </dsp:sp>
    <dsp:sp modelId="{A96C07F3-8057-4414-979D-91CEA63E02D3}">
      <dsp:nvSpPr>
        <dsp:cNvPr id="0" name=""/>
        <dsp:cNvSpPr/>
      </dsp:nvSpPr>
      <dsp:spPr>
        <a:xfrm rot="5400000">
          <a:off x="1361875" y="1845073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1862258"/>
        <a:ext cx="123730" cy="120294"/>
      </dsp:txXfrm>
    </dsp:sp>
    <dsp:sp modelId="{65438AE7-8D57-4FD3-8829-4E3E5F072A54}">
      <dsp:nvSpPr>
        <dsp:cNvPr id="0" name=""/>
        <dsp:cNvSpPr/>
      </dsp:nvSpPr>
      <dsp:spPr>
        <a:xfrm>
          <a:off x="760179" y="2062749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Prepare Data For Model</a:t>
          </a:r>
        </a:p>
      </dsp:txBody>
      <dsp:txXfrm>
        <a:off x="773601" y="2076171"/>
        <a:ext cx="1348396" cy="431420"/>
      </dsp:txXfrm>
    </dsp:sp>
    <dsp:sp modelId="{8EEB2944-2B46-431F-9751-F683093CCD57}">
      <dsp:nvSpPr>
        <dsp:cNvPr id="0" name=""/>
        <dsp:cNvSpPr/>
      </dsp:nvSpPr>
      <dsp:spPr>
        <a:xfrm rot="5400000">
          <a:off x="1361875" y="2532470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2549655"/>
        <a:ext cx="123730" cy="120294"/>
      </dsp:txXfrm>
    </dsp:sp>
    <dsp:sp modelId="{D9FBABD8-A813-4549-BECD-F6A30FBE5327}">
      <dsp:nvSpPr>
        <dsp:cNvPr id="0" name=""/>
        <dsp:cNvSpPr/>
      </dsp:nvSpPr>
      <dsp:spPr>
        <a:xfrm>
          <a:off x="760179" y="2750145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Train Decision Tree Model</a:t>
          </a:r>
        </a:p>
      </dsp:txBody>
      <dsp:txXfrm>
        <a:off x="773601" y="2763567"/>
        <a:ext cx="1348396" cy="431420"/>
      </dsp:txXfrm>
    </dsp:sp>
    <dsp:sp modelId="{AE10DF33-D589-4C14-8021-5129FFA124D1}">
      <dsp:nvSpPr>
        <dsp:cNvPr id="0" name=""/>
        <dsp:cNvSpPr/>
      </dsp:nvSpPr>
      <dsp:spPr>
        <a:xfrm rot="5400000">
          <a:off x="1361875" y="3219866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3237051"/>
        <a:ext cx="123730" cy="120294"/>
      </dsp:txXfrm>
    </dsp:sp>
    <dsp:sp modelId="{C9F26736-2B84-4B40-A50F-976DFDBAC726}">
      <dsp:nvSpPr>
        <dsp:cNvPr id="0" name=""/>
        <dsp:cNvSpPr/>
      </dsp:nvSpPr>
      <dsp:spPr>
        <a:xfrm>
          <a:off x="760179" y="3437542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Visualize Decision Tree</a:t>
          </a:r>
        </a:p>
      </dsp:txBody>
      <dsp:txXfrm>
        <a:off x="773601" y="3450964"/>
        <a:ext cx="1348396" cy="431420"/>
      </dsp:txXfrm>
    </dsp:sp>
    <dsp:sp modelId="{48297200-DA61-476B-A1B7-7080CDD1D4EA}">
      <dsp:nvSpPr>
        <dsp:cNvPr id="0" name=""/>
        <dsp:cNvSpPr/>
      </dsp:nvSpPr>
      <dsp:spPr>
        <a:xfrm rot="5400000">
          <a:off x="1361875" y="3907263"/>
          <a:ext cx="171849" cy="2062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-5400000">
        <a:off x="1385935" y="3924448"/>
        <a:ext cx="123730" cy="120294"/>
      </dsp:txXfrm>
    </dsp:sp>
    <dsp:sp modelId="{AB147F8A-FA82-405F-A2D0-FDCB9379DE97}">
      <dsp:nvSpPr>
        <dsp:cNvPr id="0" name=""/>
        <dsp:cNvSpPr/>
      </dsp:nvSpPr>
      <dsp:spPr>
        <a:xfrm>
          <a:off x="760179" y="4124939"/>
          <a:ext cx="1375240" cy="458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End Decision Tree Ready for Prediction</a:t>
          </a:r>
        </a:p>
      </dsp:txBody>
      <dsp:txXfrm>
        <a:off x="773601" y="4138361"/>
        <a:ext cx="1348396" cy="4314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278C8-A186-4C77-BDA5-C760B2EE5839}" type="datetimeFigureOut">
              <a:rPr lang="en-US" smtClean="0"/>
              <a:t>26-Nov-24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9B424-E6EE-41BF-AC71-0476D743C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97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26-Nov-24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8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9.pn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7850237" y="3126581"/>
            <a:ext cx="9445526" cy="1756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Capstone Project: Summary Report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50237" y="5295156"/>
            <a:ext cx="9445526" cy="1353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 dirty="0">
                <a:solidFill>
                  <a:srgbClr val="504C4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This presentation summarizes the findings of the capstone project by exploring a healthcare dataset. We'll delve into key insights and trends, revealing potential areas for improvement.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1AB089-1545-AB14-C80B-5B6B07D2A0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660" y="3184527"/>
            <a:ext cx="1411896" cy="17153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8BB9C6-6361-1E9F-6063-40BC3AA03A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262" y="6187260"/>
            <a:ext cx="4788331" cy="8814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749B43C-F2AF-D5E1-332B-642FB503C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793" y="2940875"/>
            <a:ext cx="2209800" cy="22026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3646" y="445740"/>
            <a:ext cx="4312295" cy="567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74">
                <a:solidFill>
                  <a:srgbClr val="201B18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266700" y="1013370"/>
            <a:ext cx="17754600" cy="9254577"/>
          </a:xfrm>
          <a:custGeom>
            <a:avLst/>
            <a:gdLst/>
            <a:ahLst/>
            <a:cxnLst/>
            <a:rect l="l" t="t" r="r" b="b"/>
            <a:pathLst>
              <a:path w="13639800" h="6257925">
                <a:moveTo>
                  <a:pt x="0" y="0"/>
                </a:moveTo>
                <a:lnTo>
                  <a:pt x="13639800" y="0"/>
                </a:lnTo>
                <a:lnTo>
                  <a:pt x="13639800" y="6257925"/>
                </a:lnTo>
                <a:lnTo>
                  <a:pt x="0" y="6257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325791" y="8820745"/>
            <a:ext cx="11315551" cy="9525"/>
            <a:chOff x="0" y="0"/>
            <a:chExt cx="15087402" cy="127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87346" cy="12700"/>
            </a:xfrm>
            <a:custGeom>
              <a:avLst/>
              <a:gdLst/>
              <a:ahLst/>
              <a:cxnLst/>
              <a:rect l="l" t="t" r="r" b="b"/>
              <a:pathLst>
                <a:path w="15087346" h="12700">
                  <a:moveTo>
                    <a:pt x="0" y="6350"/>
                  </a:moveTo>
                  <a:cubicBezTo>
                    <a:pt x="0" y="2794"/>
                    <a:pt x="2794" y="0"/>
                    <a:pt x="6350" y="0"/>
                  </a:cubicBezTo>
                  <a:lnTo>
                    <a:pt x="15080996" y="0"/>
                  </a:lnTo>
                  <a:cubicBezTo>
                    <a:pt x="15084552" y="0"/>
                    <a:pt x="15087346" y="2794"/>
                    <a:pt x="15087346" y="6350"/>
                  </a:cubicBezTo>
                  <a:cubicBezTo>
                    <a:pt x="15087346" y="9906"/>
                    <a:pt x="15084552" y="12700"/>
                    <a:pt x="15080996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7735044" y="9857631"/>
            <a:ext cx="9906298" cy="9525"/>
            <a:chOff x="0" y="0"/>
            <a:chExt cx="13208397" cy="127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208381" cy="12700"/>
            </a:xfrm>
            <a:custGeom>
              <a:avLst/>
              <a:gdLst/>
              <a:ahLst/>
              <a:cxnLst/>
              <a:rect l="l" t="t" r="r" b="b"/>
              <a:pathLst>
                <a:path w="13208381" h="12700">
                  <a:moveTo>
                    <a:pt x="0" y="6350"/>
                  </a:moveTo>
                  <a:cubicBezTo>
                    <a:pt x="0" y="2794"/>
                    <a:pt x="2794" y="0"/>
                    <a:pt x="6350" y="0"/>
                  </a:cubicBezTo>
                  <a:lnTo>
                    <a:pt x="13202031" y="0"/>
                  </a:lnTo>
                  <a:cubicBezTo>
                    <a:pt x="13205588" y="0"/>
                    <a:pt x="13208381" y="2794"/>
                    <a:pt x="13208381" y="6350"/>
                  </a:cubicBezTo>
                  <a:cubicBezTo>
                    <a:pt x="13208381" y="9906"/>
                    <a:pt x="13205588" y="12700"/>
                    <a:pt x="13202031" y="12700"/>
                  </a:cubicBezTo>
                  <a:lnTo>
                    <a:pt x="6350" y="12700"/>
                  </a:lnTo>
                  <a:cubicBezTo>
                    <a:pt x="2794" y="12700"/>
                    <a:pt x="0" y="9906"/>
                    <a:pt x="0" y="6350"/>
                  </a:cubicBezTo>
                  <a:close/>
                </a:path>
              </a:pathLst>
            </a:custGeom>
            <a:solidFill>
              <a:srgbClr val="D8D4D4"/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F1506EBB-D428-1C3A-30B4-0D4DF1CC2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22" y="876300"/>
            <a:ext cx="17291170" cy="83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4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708720" y="666182"/>
            <a:ext cx="7088237" cy="830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201B18"/>
                </a:solidFill>
                <a:latin typeface="Sitka Banner Semibold" pitchFamily="2" charset="0"/>
                <a:ea typeface="Arimo"/>
                <a:cs typeface="Arimo"/>
                <a:sym typeface="Arimo"/>
              </a:rPr>
              <a:t>Recommendations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514600" y="2624459"/>
            <a:ext cx="4581079" cy="2994571"/>
            <a:chOff x="0" y="0"/>
            <a:chExt cx="6108105" cy="39927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108065" cy="3992753"/>
            </a:xfrm>
            <a:custGeom>
              <a:avLst/>
              <a:gdLst/>
              <a:ahLst/>
              <a:cxnLst/>
              <a:rect l="l" t="t" r="r" b="b"/>
              <a:pathLst>
                <a:path w="6108065" h="399275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3936111"/>
                  </a:lnTo>
                  <a:cubicBezTo>
                    <a:pt x="6108065" y="3967480"/>
                    <a:pt x="6082665" y="3992753"/>
                    <a:pt x="6051423" y="3992753"/>
                  </a:cubicBezTo>
                  <a:lnTo>
                    <a:pt x="56642" y="3992753"/>
                  </a:lnTo>
                  <a:cubicBezTo>
                    <a:pt x="25273" y="3992753"/>
                    <a:pt x="0" y="3967353"/>
                    <a:pt x="0" y="3936111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3033102" y="2200247"/>
            <a:ext cx="3544044" cy="446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4000" dirty="0">
                <a:solidFill>
                  <a:srgbClr val="504C49"/>
                </a:solidFill>
                <a:latin typeface="Sitka Banner Semibold" pitchFamily="2" charset="0"/>
                <a:ea typeface="Arimo"/>
                <a:cs typeface="Arimo"/>
                <a:sym typeface="Arimo"/>
              </a:rPr>
              <a:t>Public Awareness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659940" y="2916304"/>
            <a:ext cx="4169896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3600" dirty="0">
                <a:solidFill>
                  <a:srgbClr val="504C49"/>
                </a:solidFill>
                <a:latin typeface="Sitka Banner Semibold" pitchFamily="2" charset="0"/>
                <a:ea typeface="Source Serif Pro"/>
                <a:cs typeface="Source Serif Pro"/>
                <a:sym typeface="Source Serif Pro"/>
              </a:rPr>
              <a:t>Increase public awareness about the importance of early detection and preventive measures.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1339703" y="2702561"/>
            <a:ext cx="4581079" cy="2994571"/>
            <a:chOff x="0" y="0"/>
            <a:chExt cx="6108105" cy="399276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108065" cy="3992753"/>
            </a:xfrm>
            <a:custGeom>
              <a:avLst/>
              <a:gdLst/>
              <a:ahLst/>
              <a:cxnLst/>
              <a:rect l="l" t="t" r="r" b="b"/>
              <a:pathLst>
                <a:path w="6108065" h="399275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051423" y="0"/>
                  </a:lnTo>
                  <a:cubicBezTo>
                    <a:pt x="6082792" y="0"/>
                    <a:pt x="6108065" y="25400"/>
                    <a:pt x="6108065" y="56642"/>
                  </a:cubicBezTo>
                  <a:lnTo>
                    <a:pt x="6108065" y="3936111"/>
                  </a:lnTo>
                  <a:cubicBezTo>
                    <a:pt x="6108065" y="3967480"/>
                    <a:pt x="6082665" y="3992753"/>
                    <a:pt x="6051423" y="3992753"/>
                  </a:cubicBezTo>
                  <a:lnTo>
                    <a:pt x="56642" y="3992753"/>
                  </a:lnTo>
                  <a:cubicBezTo>
                    <a:pt x="25273" y="3992753"/>
                    <a:pt x="0" y="3967353"/>
                    <a:pt x="0" y="3936111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1858205" y="2205568"/>
            <a:ext cx="354404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600" dirty="0">
                <a:solidFill>
                  <a:srgbClr val="504C49"/>
                </a:solidFill>
                <a:latin typeface="Sitka Banner Semibold" pitchFamily="2" charset="0"/>
                <a:ea typeface="Arimo"/>
                <a:cs typeface="Arimo"/>
                <a:sym typeface="Arimo"/>
              </a:rPr>
              <a:t>Healthcare Access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623205" y="3147136"/>
            <a:ext cx="4014044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3600" dirty="0">
                <a:solidFill>
                  <a:srgbClr val="504C49"/>
                </a:solidFill>
                <a:latin typeface="Sitka Banner Semibold" pitchFamily="2" charset="0"/>
                <a:ea typeface="Source Serif Pro"/>
                <a:cs typeface="Source Serif Pro"/>
                <a:sym typeface="Source Serif Pro"/>
              </a:rPr>
              <a:t>Improve accessibility to affordable healthcare services for all populations.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450360" y="6769650"/>
            <a:ext cx="5387280" cy="3174450"/>
            <a:chOff x="0" y="0"/>
            <a:chExt cx="12594035" cy="278308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94082" cy="2783078"/>
            </a:xfrm>
            <a:custGeom>
              <a:avLst/>
              <a:gdLst/>
              <a:ahLst/>
              <a:cxnLst/>
              <a:rect l="l" t="t" r="r" b="b"/>
              <a:pathLst>
                <a:path w="12594082" h="2783078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2726309"/>
                  </a:lnTo>
                  <a:cubicBezTo>
                    <a:pt x="12594082" y="2757678"/>
                    <a:pt x="12568682" y="2783078"/>
                    <a:pt x="1253731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7095649" y="6255531"/>
            <a:ext cx="5506045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600" dirty="0">
                <a:solidFill>
                  <a:srgbClr val="504C49"/>
                </a:solidFill>
                <a:latin typeface="Sitka Banner Semibold" pitchFamily="2" charset="0"/>
                <a:ea typeface="Arimo"/>
                <a:cs typeface="Arimo"/>
                <a:sym typeface="Arimo"/>
              </a:rPr>
              <a:t>Data-Driven Solutions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17394" y="7205216"/>
            <a:ext cx="4134445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3600" dirty="0">
                <a:solidFill>
                  <a:srgbClr val="504C49"/>
                </a:solidFill>
                <a:latin typeface="Sitka Banner Semibold" pitchFamily="2" charset="0"/>
                <a:ea typeface="Source Serif Pro"/>
                <a:cs typeface="Source Serif Pro"/>
                <a:sym typeface="Source Serif Pro"/>
              </a:rPr>
              <a:t>Continue utilizing predictive analytics to identify and address potential health risks.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701725" y="513160"/>
            <a:ext cx="5012680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4"/>
              </a:lnSpc>
            </a:pPr>
            <a:r>
              <a:rPr lang="en-US" sz="4400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Explore the Data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01724" y="1578769"/>
            <a:ext cx="16824275" cy="8195071"/>
          </a:xfrm>
          <a:custGeom>
            <a:avLst/>
            <a:gdLst/>
            <a:ahLst/>
            <a:cxnLst/>
            <a:rect l="l" t="t" r="r" b="b"/>
            <a:pathLst>
              <a:path w="13220700" h="7305675">
                <a:moveTo>
                  <a:pt x="0" y="0"/>
                </a:moveTo>
                <a:lnTo>
                  <a:pt x="13220700" y="0"/>
                </a:lnTo>
                <a:lnTo>
                  <a:pt x="13220700" y="7305675"/>
                </a:lnTo>
                <a:lnTo>
                  <a:pt x="0" y="73056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3E2D67-E81B-BD12-FB3E-E0943982C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D330725-E9B5-F42D-1456-DBDBBFAFF703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8D043E6-0007-B214-60B1-A74F5154E04A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B303C527-48D2-E940-92C3-61592FB3D2B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2818E36-D557-6097-C8DD-BF239672F4A1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2A86009-36FF-53F3-9E2C-42139714DEB9}"/>
              </a:ext>
            </a:extLst>
          </p:cNvPr>
          <p:cNvSpPr txBox="1"/>
          <p:nvPr/>
        </p:nvSpPr>
        <p:spPr>
          <a:xfrm>
            <a:off x="701725" y="513160"/>
            <a:ext cx="5012680" cy="589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74"/>
              </a:lnSpc>
            </a:pPr>
            <a:r>
              <a:rPr lang="en-US" sz="3937" dirty="0">
                <a:solidFill>
                  <a:srgbClr val="201B18"/>
                </a:solidFill>
                <a:latin typeface="Sitka Text Semibold" pitchFamily="2" charset="0"/>
                <a:ea typeface="Arimo"/>
                <a:cs typeface="Arimo"/>
                <a:sym typeface="Arimo"/>
              </a:rPr>
              <a:t>Explore the Data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B7E6368-A5ED-9908-F7A2-82B4B37D08D0}"/>
              </a:ext>
            </a:extLst>
          </p:cNvPr>
          <p:cNvSpPr txBox="1"/>
          <p:nvPr/>
        </p:nvSpPr>
        <p:spPr>
          <a:xfrm>
            <a:off x="732796" y="2095500"/>
            <a:ext cx="6734804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000" b="1" dirty="0">
                <a:solidFill>
                  <a:srgbClr val="201B18"/>
                </a:solidFill>
                <a:latin typeface="Sitka Text Semibold" pitchFamily="2" charset="0"/>
                <a:ea typeface="Arimo"/>
                <a:cs typeface="Arimo"/>
                <a:sym typeface="Arimo"/>
              </a:rPr>
              <a:t>Common Diagnoses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4F9E73C-F861-B526-E805-06014CAE73AC}"/>
              </a:ext>
            </a:extLst>
          </p:cNvPr>
          <p:cNvSpPr txBox="1"/>
          <p:nvPr/>
        </p:nvSpPr>
        <p:spPr>
          <a:xfrm>
            <a:off x="732796" y="3225078"/>
            <a:ext cx="15717363" cy="1354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400" dirty="0">
                <a:solidFill>
                  <a:srgbClr val="504C49"/>
                </a:solidFill>
                <a:latin typeface="Sitka Display" pitchFamily="2" charset="0"/>
                <a:ea typeface="Source Serif Pro"/>
                <a:cs typeface="Source Serif Pro"/>
                <a:sym typeface="Source Serif Pro"/>
              </a:rPr>
              <a:t>Diabetes is the most common diagnosis for males, while Arthritis is more frequent for females.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C13F454-2F79-0FA4-8565-62517580380B}"/>
              </a:ext>
            </a:extLst>
          </p:cNvPr>
          <p:cNvSpPr txBox="1"/>
          <p:nvPr/>
        </p:nvSpPr>
        <p:spPr>
          <a:xfrm>
            <a:off x="732796" y="5301334"/>
            <a:ext cx="4829804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000" b="1" dirty="0">
                <a:solidFill>
                  <a:srgbClr val="201B18"/>
                </a:solidFill>
                <a:latin typeface="Sitka Text Semibold" pitchFamily="2" charset="0"/>
                <a:ea typeface="Arimo"/>
                <a:cs typeface="Arimo"/>
                <a:sym typeface="Arimo"/>
              </a:rPr>
              <a:t>Success Rates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4CED7CB-C687-E576-09C8-321A502DE514}"/>
              </a:ext>
            </a:extLst>
          </p:cNvPr>
          <p:cNvSpPr txBox="1"/>
          <p:nvPr/>
        </p:nvSpPr>
        <p:spPr>
          <a:xfrm>
            <a:off x="701725" y="6638926"/>
            <a:ext cx="16062275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dirty="0">
                <a:solidFill>
                  <a:srgbClr val="504C49"/>
                </a:solidFill>
                <a:latin typeface="Source Serif Pro" panose="02040603050405020204" pitchFamily="18" charset="0"/>
                <a:ea typeface="Source Serif Pro" panose="02040603050405020204" pitchFamily="18" charset="0"/>
                <a:cs typeface="Source Serif Pro"/>
                <a:sym typeface="Source Serif Pro"/>
              </a:rPr>
              <a:t>There is a generally high success rate in diagnosing illnesses. However, a significant 33% of diagnoses are inconclusive, suggesting the need for further testing.</a:t>
            </a:r>
          </a:p>
        </p:txBody>
      </p:sp>
    </p:spTree>
    <p:extLst>
      <p:ext uri="{BB962C8B-B14F-4D97-AF65-F5344CB8AC3E}">
        <p14:creationId xmlns:p14="http://schemas.microsoft.com/office/powerpoint/2010/main" val="16902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6A5F6F-ECAA-C75E-4FA8-E3E32AEA8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7" y="1562100"/>
            <a:ext cx="18264753" cy="759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7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7850237" y="4744790"/>
            <a:ext cx="637877" cy="637878"/>
            <a:chOff x="0" y="0"/>
            <a:chExt cx="850503" cy="8505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073629" y="4889152"/>
            <a:ext cx="190946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504C49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57F8003-AEF3-CB3E-7398-A49543BA2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5" y="266700"/>
            <a:ext cx="18009726" cy="98037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A8878-D3AE-D82B-D691-62AEDDB3B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219E65C-BD9B-F291-F581-95D15F04B05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AE977EF-3931-9296-994F-B7ACE6133E44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E36657CE-69CA-419F-ED49-A516136D574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B4BA7B69-31CF-A30E-7919-911A575478E1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3C36681B-0EAB-A180-DE74-A6E87F3515E5}"/>
              </a:ext>
            </a:extLst>
          </p:cNvPr>
          <p:cNvSpPr txBox="1"/>
          <p:nvPr/>
        </p:nvSpPr>
        <p:spPr>
          <a:xfrm>
            <a:off x="1502300" y="907341"/>
            <a:ext cx="10813376" cy="786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>
                <a:solidFill>
                  <a:srgbClr val="201B18"/>
                </a:solidFill>
                <a:latin typeface="Adobe Myungjo Std M" panose="02020600000000000000" pitchFamily="18" charset="-128"/>
                <a:ea typeface="Adobe Myungjo Std M" panose="02020600000000000000" pitchFamily="18" charset="-128"/>
                <a:cs typeface="Arimo"/>
                <a:sym typeface="Arimo"/>
              </a:rPr>
              <a:t>Demographics of Patients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A6A16ECB-940D-FBA4-F4C5-1A048CC61005}"/>
              </a:ext>
            </a:extLst>
          </p:cNvPr>
          <p:cNvGrpSpPr/>
          <p:nvPr/>
        </p:nvGrpSpPr>
        <p:grpSpPr>
          <a:xfrm>
            <a:off x="533400" y="3390900"/>
            <a:ext cx="637877" cy="637878"/>
            <a:chOff x="0" y="0"/>
            <a:chExt cx="850503" cy="850503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29383B1-5652-EF63-5BC9-ED452E06EF93}"/>
                </a:ext>
              </a:extLst>
            </p:cNvPr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36929301-E492-E16C-F361-9E37489EB96E}"/>
              </a:ext>
            </a:extLst>
          </p:cNvPr>
          <p:cNvSpPr txBox="1"/>
          <p:nvPr/>
        </p:nvSpPr>
        <p:spPr>
          <a:xfrm>
            <a:off x="742232" y="3516219"/>
            <a:ext cx="190946" cy="387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dirty="0">
                <a:solidFill>
                  <a:srgbClr val="504C49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3869B520-BB23-C054-9900-080EDEDEB4CF}"/>
              </a:ext>
            </a:extLst>
          </p:cNvPr>
          <p:cNvSpPr txBox="1"/>
          <p:nvPr/>
        </p:nvSpPr>
        <p:spPr>
          <a:xfrm>
            <a:off x="1534588" y="3547778"/>
            <a:ext cx="5552012" cy="4885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5400" dirty="0">
                <a:solidFill>
                  <a:srgbClr val="504C49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Age and Risk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962BC85D-5381-3E22-EA47-B2EA88C085EA}"/>
              </a:ext>
            </a:extLst>
          </p:cNvPr>
          <p:cNvSpPr txBox="1"/>
          <p:nvPr/>
        </p:nvSpPr>
        <p:spPr>
          <a:xfrm>
            <a:off x="1534588" y="4917373"/>
            <a:ext cx="74893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000" dirty="0">
                <a:solidFill>
                  <a:srgbClr val="504C4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Both genders demonstrate a rising risk of life-threatening diseases from their early 20s to old age.</a:t>
            </a:r>
          </a:p>
        </p:txBody>
      </p:sp>
      <p:grpSp>
        <p:nvGrpSpPr>
          <p:cNvPr id="13" name="Group 13">
            <a:extLst>
              <a:ext uri="{FF2B5EF4-FFF2-40B4-BE49-F238E27FC236}">
                <a16:creationId xmlns:a16="http://schemas.microsoft.com/office/drawing/2014/main" id="{1E9E830D-D3E9-EA12-308A-8BC376121778}"/>
              </a:ext>
            </a:extLst>
          </p:cNvPr>
          <p:cNvGrpSpPr/>
          <p:nvPr/>
        </p:nvGrpSpPr>
        <p:grpSpPr>
          <a:xfrm>
            <a:off x="9888958" y="3319179"/>
            <a:ext cx="637877" cy="637878"/>
            <a:chOff x="0" y="0"/>
            <a:chExt cx="850503" cy="850503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5BA2B40-6863-7ACC-B98B-29C712357191}"/>
                </a:ext>
              </a:extLst>
            </p:cNvPr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9F7F7"/>
            </a:solidFill>
          </p:spPr>
        </p:sp>
      </p:grpSp>
      <p:sp>
        <p:nvSpPr>
          <p:cNvPr id="15" name="TextBox 15">
            <a:extLst>
              <a:ext uri="{FF2B5EF4-FFF2-40B4-BE49-F238E27FC236}">
                <a16:creationId xmlns:a16="http://schemas.microsoft.com/office/drawing/2014/main" id="{4C1B4093-EC8F-CF3D-C46B-14C350AA2C28}"/>
              </a:ext>
            </a:extLst>
          </p:cNvPr>
          <p:cNvSpPr txBox="1"/>
          <p:nvPr/>
        </p:nvSpPr>
        <p:spPr>
          <a:xfrm rot="10800000" flipV="1">
            <a:off x="8651485" y="3426527"/>
            <a:ext cx="311274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dirty="0">
                <a:solidFill>
                  <a:srgbClr val="504C49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20FF499-F7E9-A9B5-B282-0CAEF8C8C35B}"/>
              </a:ext>
            </a:extLst>
          </p:cNvPr>
          <p:cNvSpPr txBox="1"/>
          <p:nvPr/>
        </p:nvSpPr>
        <p:spPr>
          <a:xfrm>
            <a:off x="10920663" y="3516219"/>
            <a:ext cx="6423793" cy="4885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5400" dirty="0">
                <a:solidFill>
                  <a:srgbClr val="504C49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Potential Factors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F26F8D8-17AD-C114-1F59-F44F4FC9C7D6}"/>
              </a:ext>
            </a:extLst>
          </p:cNvPr>
          <p:cNvSpPr txBox="1"/>
          <p:nvPr/>
        </p:nvSpPr>
        <p:spPr>
          <a:xfrm>
            <a:off x="10896600" y="4671436"/>
            <a:ext cx="70866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000" dirty="0">
                <a:solidFill>
                  <a:srgbClr val="504C4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This trend suggests potential influences of inheritance or lifestyle choices on disease development.</a:t>
            </a:r>
          </a:p>
        </p:txBody>
      </p:sp>
    </p:spTree>
    <p:extLst>
      <p:ext uri="{BB962C8B-B14F-4D97-AF65-F5344CB8AC3E}">
        <p14:creationId xmlns:p14="http://schemas.microsoft.com/office/powerpoint/2010/main" val="2924965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215489-1AA0-5F90-C15E-B7E854E5A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0" y="7103"/>
            <a:ext cx="8534400" cy="58840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2E491F-04B0-0549-9D73-DA66E7B60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4539"/>
            <a:ext cx="6501268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69BFA7-CB9C-7F70-10BE-8A08BCF88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714488"/>
            <a:ext cx="17221200" cy="4388726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A635A591-9DC9-D316-DC5B-2B82644BC7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6258890"/>
              </p:ext>
            </p:extLst>
          </p:nvPr>
        </p:nvGraphicFramePr>
        <p:xfrm>
          <a:off x="7010400" y="394169"/>
          <a:ext cx="2895600" cy="4583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324763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09600" y="1075503"/>
            <a:ext cx="8889801" cy="830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Predictive Analytics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4471" y="3536988"/>
            <a:ext cx="5029200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600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Predictive Model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4471" y="4516044"/>
            <a:ext cx="7805886" cy="1334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504C49"/>
                </a:solidFill>
                <a:latin typeface="Sitka Small Semibold" pitchFamily="2" charset="0"/>
                <a:ea typeface="Source Serif Pro"/>
                <a:cs typeface="Source Serif Pro"/>
                <a:sym typeface="Source Serif Pro"/>
              </a:rPr>
              <a:t>Regression analysis was employed to predict patient outcomes based on factors such as age, treatment type, and diagnosis.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03276" y="3536988"/>
            <a:ext cx="354404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600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Key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30398" y="4435033"/>
            <a:ext cx="7805886" cy="1796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dirty="0">
                <a:solidFill>
                  <a:srgbClr val="504C49"/>
                </a:solidFill>
                <a:latin typeface="Sitka Small Semibold" pitchFamily="2" charset="0"/>
                <a:ea typeface="Source Serif Pro"/>
                <a:cs typeface="Source Serif Pro"/>
                <a:sym typeface="Source Serif Pro"/>
              </a:rPr>
              <a:t>The model suggests a significant relationship between the number of test results and the number of medications prescribed, indicating that additional tests likely lead to additional medication.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7F3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990600" y="1186319"/>
            <a:ext cx="11125200" cy="830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dirty="0">
                <a:solidFill>
                  <a:srgbClr val="201B18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Predictive Model Details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1219200" y="359805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19200" y="4813071"/>
            <a:ext cx="354404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200" dirty="0">
                <a:solidFill>
                  <a:srgbClr val="504C49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Equation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07576" y="5849557"/>
            <a:ext cx="4510088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3200" dirty="0">
                <a:solidFill>
                  <a:srgbClr val="504C49"/>
                </a:solidFill>
                <a:latin typeface="Sitka Small Semibold" pitchFamily="2" charset="0"/>
                <a:ea typeface="Source Serif Pro"/>
                <a:cs typeface="Source Serif Pro"/>
                <a:sym typeface="Source Serif Pro"/>
              </a:rPr>
              <a:t>Count of Medication = 1\*Count of Test Results + 0</a:t>
            </a:r>
          </a:p>
        </p:txBody>
      </p:sp>
      <p:sp>
        <p:nvSpPr>
          <p:cNvPr id="11" name="Freeform 11" descr="preencoded.png"/>
          <p:cNvSpPr/>
          <p:nvPr/>
        </p:nvSpPr>
        <p:spPr>
          <a:xfrm>
            <a:off x="8912596" y="3598050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913887" y="4802363"/>
            <a:ext cx="3544044" cy="44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200" b="1" dirty="0">
                <a:solidFill>
                  <a:srgbClr val="504C49"/>
                </a:solidFill>
                <a:latin typeface="Sitka Small Semibold" pitchFamily="2" charset="0"/>
                <a:ea typeface="Arimo"/>
                <a:cs typeface="Arimo"/>
                <a:sym typeface="Arimo"/>
              </a:rPr>
              <a:t>Coefficients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898389" y="5547058"/>
            <a:ext cx="7329407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3200" dirty="0">
                <a:solidFill>
                  <a:srgbClr val="504C49"/>
                </a:solidFill>
                <a:latin typeface="Sitka Small Semibold" pitchFamily="2" charset="0"/>
                <a:ea typeface="Source Serif Pro"/>
                <a:cs typeface="Source Serif Pro"/>
                <a:sym typeface="Source Serif Pro"/>
              </a:rPr>
              <a:t>The model shows a direct and significant relationship between the count of test results and the count of medication, with every additional test result leading to one more medication prescribed.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307</Words>
  <Application>Microsoft Office PowerPoint</Application>
  <PresentationFormat>Custom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Sitka Display</vt:lpstr>
      <vt:lpstr>Sitka Banner Semibold</vt:lpstr>
      <vt:lpstr>Arial</vt:lpstr>
      <vt:lpstr>Sitka Text Semibold</vt:lpstr>
      <vt:lpstr>Adobe Myungjo Std M</vt:lpstr>
      <vt:lpstr>Sitka Small Semibold</vt:lpstr>
      <vt:lpstr>Source Serif Pro</vt:lpstr>
      <vt:lpstr>Calibri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ACER SWIFT 3</dc:creator>
  <cp:lastModifiedBy>ACER SWIFT 3</cp:lastModifiedBy>
  <cp:revision>5</cp:revision>
  <dcterms:created xsi:type="dcterms:W3CDTF">2006-08-16T00:00:00Z</dcterms:created>
  <dcterms:modified xsi:type="dcterms:W3CDTF">2024-11-26T11:37:57Z</dcterms:modified>
  <dc:identifier>DAGXg077fq8</dc:identifier>
</cp:coreProperties>
</file>

<file path=docProps/thumbnail.jpeg>
</file>